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1" r:id="rId6"/>
    <p:sldId id="266" r:id="rId7"/>
    <p:sldId id="262" r:id="rId8"/>
    <p:sldId id="263" r:id="rId9"/>
    <p:sldId id="264" r:id="rId10"/>
    <p:sldId id="259" r:id="rId11"/>
    <p:sldId id="260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82"/>
    <p:restoredTop sz="94673"/>
  </p:normalViewPr>
  <p:slideViewPr>
    <p:cSldViewPr snapToGrid="0" snapToObjects="1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553E6B-D254-4B89-8886-FBA5BE65B24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54CB38-55E0-44D9-87AB-9599F38A13F5}">
      <dgm:prSet/>
      <dgm:spPr/>
      <dgm:t>
        <a:bodyPr/>
        <a:lstStyle/>
        <a:p>
          <a:r>
            <a:rPr lang="en-US" dirty="0"/>
            <a:t>Orders of magnitude faster CPU</a:t>
          </a:r>
        </a:p>
      </dgm:t>
    </dgm:pt>
    <dgm:pt modelId="{0788E901-2B39-46BF-9E01-F94096E0C5DC}" type="parTrans" cxnId="{2FA75268-625D-4734-B316-1ED4A157909B}">
      <dgm:prSet/>
      <dgm:spPr/>
      <dgm:t>
        <a:bodyPr/>
        <a:lstStyle/>
        <a:p>
          <a:endParaRPr lang="en-US"/>
        </a:p>
      </dgm:t>
    </dgm:pt>
    <dgm:pt modelId="{BB3D2942-1592-42A5-AB8B-72F68B8AE166}" type="sibTrans" cxnId="{2FA75268-625D-4734-B316-1ED4A157909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B31D72F-635E-4A85-8728-21405DDA7E3A}">
      <dgm:prSet/>
      <dgm:spPr/>
      <dgm:t>
        <a:bodyPr/>
        <a:lstStyle/>
        <a:p>
          <a:r>
            <a:rPr lang="en-US"/>
            <a:t>High speed IO (Ethernet, Wireless, USB, HDMI, CSI, etc)</a:t>
          </a:r>
        </a:p>
      </dgm:t>
    </dgm:pt>
    <dgm:pt modelId="{5890EFE6-F2A7-44D3-A28C-E8572A5763BC}" type="parTrans" cxnId="{135DE459-D26E-4112-B41E-CBBFF7230907}">
      <dgm:prSet/>
      <dgm:spPr/>
      <dgm:t>
        <a:bodyPr/>
        <a:lstStyle/>
        <a:p>
          <a:endParaRPr lang="en-US"/>
        </a:p>
      </dgm:t>
    </dgm:pt>
    <dgm:pt modelId="{50A39F63-0102-4C93-A8C8-4833C52C27C9}" type="sibTrans" cxnId="{135DE459-D26E-4112-B41E-CBBFF723090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D5D4ED0-180C-4A92-9ACA-B070AF7F9619}">
      <dgm:prSet/>
      <dgm:spPr/>
      <dgm:t>
        <a:bodyPr/>
        <a:lstStyle/>
        <a:p>
          <a:r>
            <a:rPr lang="en-US" dirty="0"/>
            <a:t>Can be programmed with a multitude of programming languages</a:t>
          </a:r>
        </a:p>
      </dgm:t>
    </dgm:pt>
    <dgm:pt modelId="{4A50A61C-37C6-4D91-9761-509B8C47B26F}" type="parTrans" cxnId="{9D54AA15-40C6-4A02-AED2-CFC064C89A97}">
      <dgm:prSet/>
      <dgm:spPr/>
      <dgm:t>
        <a:bodyPr/>
        <a:lstStyle/>
        <a:p>
          <a:endParaRPr lang="en-US"/>
        </a:p>
      </dgm:t>
    </dgm:pt>
    <dgm:pt modelId="{B409C986-841F-41AE-BC5D-6BA662A828EC}" type="sibTrans" cxnId="{9D54AA15-40C6-4A02-AED2-CFC064C89A9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A17BDD7-6B7F-43CD-A3D9-139A0B0C3BE0}">
      <dgm:prSet/>
      <dgm:spPr/>
      <dgm:t>
        <a:bodyPr/>
        <a:lstStyle/>
        <a:p>
          <a:r>
            <a:rPr lang="en-US"/>
            <a:t>Command Line Interface (Shell)</a:t>
          </a:r>
        </a:p>
      </dgm:t>
    </dgm:pt>
    <dgm:pt modelId="{60969141-479F-4F86-BB8A-7F5B2CACBCC2}" type="parTrans" cxnId="{DBD4C4E5-F5EF-4212-939C-016FF5C9329D}">
      <dgm:prSet/>
      <dgm:spPr/>
      <dgm:t>
        <a:bodyPr/>
        <a:lstStyle/>
        <a:p>
          <a:endParaRPr lang="en-US"/>
        </a:p>
      </dgm:t>
    </dgm:pt>
    <dgm:pt modelId="{E44316E0-BEA1-4E2D-A353-7F53735C428D}" type="sibTrans" cxnId="{DBD4C4E5-F5EF-4212-939C-016FF5C9329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CE0A0F6-69E5-AA42-9E99-6CB4CD39C407}" type="pres">
      <dgm:prSet presAssocID="{AC553E6B-D254-4B89-8886-FBA5BE65B24A}" presName="Name0" presStyleCnt="0">
        <dgm:presLayoutVars>
          <dgm:animLvl val="lvl"/>
          <dgm:resizeHandles val="exact"/>
        </dgm:presLayoutVars>
      </dgm:prSet>
      <dgm:spPr/>
    </dgm:pt>
    <dgm:pt modelId="{A98D9F20-A8A5-AE4C-B616-82DDB3D8A854}" type="pres">
      <dgm:prSet presAssocID="{9E54CB38-55E0-44D9-87AB-9599F38A13F5}" presName="compositeNode" presStyleCnt="0">
        <dgm:presLayoutVars>
          <dgm:bulletEnabled val="1"/>
        </dgm:presLayoutVars>
      </dgm:prSet>
      <dgm:spPr/>
    </dgm:pt>
    <dgm:pt modelId="{0245AEBB-890D-0B41-B6B3-E75852A63ED6}" type="pres">
      <dgm:prSet presAssocID="{9E54CB38-55E0-44D9-87AB-9599F38A13F5}" presName="bgRect" presStyleLbl="alignNode1" presStyleIdx="0" presStyleCnt="4"/>
      <dgm:spPr/>
    </dgm:pt>
    <dgm:pt modelId="{1534EEF9-19FB-664B-AAEC-87FF7C3CE6EF}" type="pres">
      <dgm:prSet presAssocID="{BB3D2942-1592-42A5-AB8B-72F68B8AE16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1936E86-E6E9-B24B-9B4E-3A9CAC59E14B}" type="pres">
      <dgm:prSet presAssocID="{9E54CB38-55E0-44D9-87AB-9599F38A13F5}" presName="nodeRect" presStyleLbl="alignNode1" presStyleIdx="0" presStyleCnt="4">
        <dgm:presLayoutVars>
          <dgm:bulletEnabled val="1"/>
        </dgm:presLayoutVars>
      </dgm:prSet>
      <dgm:spPr/>
    </dgm:pt>
    <dgm:pt modelId="{8FF9035F-72FA-4B45-BF2F-29FEEA4C69D7}" type="pres">
      <dgm:prSet presAssocID="{BB3D2942-1592-42A5-AB8B-72F68B8AE166}" presName="sibTrans" presStyleCnt="0"/>
      <dgm:spPr/>
    </dgm:pt>
    <dgm:pt modelId="{F0BCD0F4-D158-9944-9904-48ACA913D821}" type="pres">
      <dgm:prSet presAssocID="{1B31D72F-635E-4A85-8728-21405DDA7E3A}" presName="compositeNode" presStyleCnt="0">
        <dgm:presLayoutVars>
          <dgm:bulletEnabled val="1"/>
        </dgm:presLayoutVars>
      </dgm:prSet>
      <dgm:spPr/>
    </dgm:pt>
    <dgm:pt modelId="{2EDE1720-6DAD-DE46-8C85-F1972CEF279A}" type="pres">
      <dgm:prSet presAssocID="{1B31D72F-635E-4A85-8728-21405DDA7E3A}" presName="bgRect" presStyleLbl="alignNode1" presStyleIdx="1" presStyleCnt="4"/>
      <dgm:spPr/>
    </dgm:pt>
    <dgm:pt modelId="{318A40A2-7BC3-A246-A647-95458261AE27}" type="pres">
      <dgm:prSet presAssocID="{50A39F63-0102-4C93-A8C8-4833C52C27C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E10520E1-EA6E-1946-9CF3-6EF19881D8D4}" type="pres">
      <dgm:prSet presAssocID="{1B31D72F-635E-4A85-8728-21405DDA7E3A}" presName="nodeRect" presStyleLbl="alignNode1" presStyleIdx="1" presStyleCnt="4">
        <dgm:presLayoutVars>
          <dgm:bulletEnabled val="1"/>
        </dgm:presLayoutVars>
      </dgm:prSet>
      <dgm:spPr/>
    </dgm:pt>
    <dgm:pt modelId="{946D49F3-05EF-DA46-9B90-E3F99E047CB2}" type="pres">
      <dgm:prSet presAssocID="{50A39F63-0102-4C93-A8C8-4833C52C27C9}" presName="sibTrans" presStyleCnt="0"/>
      <dgm:spPr/>
    </dgm:pt>
    <dgm:pt modelId="{99D6BDEA-7671-064C-BDE6-937B65F8B568}" type="pres">
      <dgm:prSet presAssocID="{6D5D4ED0-180C-4A92-9ACA-B070AF7F9619}" presName="compositeNode" presStyleCnt="0">
        <dgm:presLayoutVars>
          <dgm:bulletEnabled val="1"/>
        </dgm:presLayoutVars>
      </dgm:prSet>
      <dgm:spPr/>
    </dgm:pt>
    <dgm:pt modelId="{AF506DD0-1AF7-7B48-A2E1-FBD60A50EAC4}" type="pres">
      <dgm:prSet presAssocID="{6D5D4ED0-180C-4A92-9ACA-B070AF7F9619}" presName="bgRect" presStyleLbl="alignNode1" presStyleIdx="2" presStyleCnt="4"/>
      <dgm:spPr/>
    </dgm:pt>
    <dgm:pt modelId="{6B1EE7A2-1EDB-C543-AB07-7E119FC8E4E8}" type="pres">
      <dgm:prSet presAssocID="{B409C986-841F-41AE-BC5D-6BA662A828EC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6439223-E95F-7044-B42E-06CABFFD3540}" type="pres">
      <dgm:prSet presAssocID="{6D5D4ED0-180C-4A92-9ACA-B070AF7F9619}" presName="nodeRect" presStyleLbl="alignNode1" presStyleIdx="2" presStyleCnt="4">
        <dgm:presLayoutVars>
          <dgm:bulletEnabled val="1"/>
        </dgm:presLayoutVars>
      </dgm:prSet>
      <dgm:spPr/>
    </dgm:pt>
    <dgm:pt modelId="{0EF278D7-E6B6-904A-AD91-AD299EBA8E92}" type="pres">
      <dgm:prSet presAssocID="{B409C986-841F-41AE-BC5D-6BA662A828EC}" presName="sibTrans" presStyleCnt="0"/>
      <dgm:spPr/>
    </dgm:pt>
    <dgm:pt modelId="{8ED283E1-1C37-CA4A-ADF5-B877CC8839ED}" type="pres">
      <dgm:prSet presAssocID="{8A17BDD7-6B7F-43CD-A3D9-139A0B0C3BE0}" presName="compositeNode" presStyleCnt="0">
        <dgm:presLayoutVars>
          <dgm:bulletEnabled val="1"/>
        </dgm:presLayoutVars>
      </dgm:prSet>
      <dgm:spPr/>
    </dgm:pt>
    <dgm:pt modelId="{4C78F6DA-6A49-1A4A-8120-B25CD5A4BF17}" type="pres">
      <dgm:prSet presAssocID="{8A17BDD7-6B7F-43CD-A3D9-139A0B0C3BE0}" presName="bgRect" presStyleLbl="alignNode1" presStyleIdx="3" presStyleCnt="4"/>
      <dgm:spPr/>
    </dgm:pt>
    <dgm:pt modelId="{DB5C3B25-3F2A-CD48-86A4-BD4F5EE26DA3}" type="pres">
      <dgm:prSet presAssocID="{E44316E0-BEA1-4E2D-A353-7F53735C428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F4E7FCA-F141-EA47-9B1F-79651A7EA8D9}" type="pres">
      <dgm:prSet presAssocID="{8A17BDD7-6B7F-43CD-A3D9-139A0B0C3BE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4F0C911-FA10-4D43-98D0-FBB93F914F61}" type="presOf" srcId="{50A39F63-0102-4C93-A8C8-4833C52C27C9}" destId="{318A40A2-7BC3-A246-A647-95458261AE27}" srcOrd="0" destOrd="0" presId="urn:microsoft.com/office/officeart/2016/7/layout/LinearBlockProcessNumbered"/>
    <dgm:cxn modelId="{9D54AA15-40C6-4A02-AED2-CFC064C89A97}" srcId="{AC553E6B-D254-4B89-8886-FBA5BE65B24A}" destId="{6D5D4ED0-180C-4A92-9ACA-B070AF7F9619}" srcOrd="2" destOrd="0" parTransId="{4A50A61C-37C6-4D91-9761-509B8C47B26F}" sibTransId="{B409C986-841F-41AE-BC5D-6BA662A828EC}"/>
    <dgm:cxn modelId="{E45EC030-4642-FF4F-A24C-96A212555B36}" type="presOf" srcId="{E44316E0-BEA1-4E2D-A353-7F53735C428D}" destId="{DB5C3B25-3F2A-CD48-86A4-BD4F5EE26DA3}" srcOrd="0" destOrd="0" presId="urn:microsoft.com/office/officeart/2016/7/layout/LinearBlockProcessNumbered"/>
    <dgm:cxn modelId="{57953838-8BC9-AA4A-BD1B-19D4A1762782}" type="presOf" srcId="{6D5D4ED0-180C-4A92-9ACA-B070AF7F9619}" destId="{AF506DD0-1AF7-7B48-A2E1-FBD60A50EAC4}" srcOrd="0" destOrd="0" presId="urn:microsoft.com/office/officeart/2016/7/layout/LinearBlockProcessNumbered"/>
    <dgm:cxn modelId="{D893C144-8E6A-0349-8680-4AF6E81C1550}" type="presOf" srcId="{9E54CB38-55E0-44D9-87AB-9599F38A13F5}" destId="{0245AEBB-890D-0B41-B6B3-E75852A63ED6}" srcOrd="0" destOrd="0" presId="urn:microsoft.com/office/officeart/2016/7/layout/LinearBlockProcessNumbered"/>
    <dgm:cxn modelId="{3224F544-6A30-194E-933D-AB2DC5F6BF7D}" type="presOf" srcId="{8A17BDD7-6B7F-43CD-A3D9-139A0B0C3BE0}" destId="{BF4E7FCA-F141-EA47-9B1F-79651A7EA8D9}" srcOrd="1" destOrd="0" presId="urn:microsoft.com/office/officeart/2016/7/layout/LinearBlockProcessNumbered"/>
    <dgm:cxn modelId="{6315CA59-6C60-4A4E-AD99-75A7AEDEDF24}" type="presOf" srcId="{B409C986-841F-41AE-BC5D-6BA662A828EC}" destId="{6B1EE7A2-1EDB-C543-AB07-7E119FC8E4E8}" srcOrd="0" destOrd="0" presId="urn:microsoft.com/office/officeart/2016/7/layout/LinearBlockProcessNumbered"/>
    <dgm:cxn modelId="{135DE459-D26E-4112-B41E-CBBFF7230907}" srcId="{AC553E6B-D254-4B89-8886-FBA5BE65B24A}" destId="{1B31D72F-635E-4A85-8728-21405DDA7E3A}" srcOrd="1" destOrd="0" parTransId="{5890EFE6-F2A7-44D3-A28C-E8572A5763BC}" sibTransId="{50A39F63-0102-4C93-A8C8-4833C52C27C9}"/>
    <dgm:cxn modelId="{C0C4645A-3085-8241-9017-8F437DB0949F}" type="presOf" srcId="{BB3D2942-1592-42A5-AB8B-72F68B8AE166}" destId="{1534EEF9-19FB-664B-AAEC-87FF7C3CE6EF}" srcOrd="0" destOrd="0" presId="urn:microsoft.com/office/officeart/2016/7/layout/LinearBlockProcessNumbered"/>
    <dgm:cxn modelId="{2FA75268-625D-4734-B316-1ED4A157909B}" srcId="{AC553E6B-D254-4B89-8886-FBA5BE65B24A}" destId="{9E54CB38-55E0-44D9-87AB-9599F38A13F5}" srcOrd="0" destOrd="0" parTransId="{0788E901-2B39-46BF-9E01-F94096E0C5DC}" sibTransId="{BB3D2942-1592-42A5-AB8B-72F68B8AE166}"/>
    <dgm:cxn modelId="{5666B86B-2565-244B-BA7E-52476B3A30E5}" type="presOf" srcId="{1B31D72F-635E-4A85-8728-21405DDA7E3A}" destId="{E10520E1-EA6E-1946-9CF3-6EF19881D8D4}" srcOrd="1" destOrd="0" presId="urn:microsoft.com/office/officeart/2016/7/layout/LinearBlockProcessNumbered"/>
    <dgm:cxn modelId="{7C439179-039C-724C-9A56-656C3DB4E142}" type="presOf" srcId="{6D5D4ED0-180C-4A92-9ACA-B070AF7F9619}" destId="{B6439223-E95F-7044-B42E-06CABFFD3540}" srcOrd="1" destOrd="0" presId="urn:microsoft.com/office/officeart/2016/7/layout/LinearBlockProcessNumbered"/>
    <dgm:cxn modelId="{43853FB0-79A6-A342-A515-669B1AE3CD46}" type="presOf" srcId="{8A17BDD7-6B7F-43CD-A3D9-139A0B0C3BE0}" destId="{4C78F6DA-6A49-1A4A-8120-B25CD5A4BF17}" srcOrd="0" destOrd="0" presId="urn:microsoft.com/office/officeart/2016/7/layout/LinearBlockProcessNumbered"/>
    <dgm:cxn modelId="{F86798B2-8DB5-2F4B-B7F7-4BC314F73F81}" type="presOf" srcId="{1B31D72F-635E-4A85-8728-21405DDA7E3A}" destId="{2EDE1720-6DAD-DE46-8C85-F1972CEF279A}" srcOrd="0" destOrd="0" presId="urn:microsoft.com/office/officeart/2016/7/layout/LinearBlockProcessNumbered"/>
    <dgm:cxn modelId="{5DEA50DD-005E-E342-9B74-1DD94A0BB530}" type="presOf" srcId="{AC553E6B-D254-4B89-8886-FBA5BE65B24A}" destId="{0CE0A0F6-69E5-AA42-9E99-6CB4CD39C407}" srcOrd="0" destOrd="0" presId="urn:microsoft.com/office/officeart/2016/7/layout/LinearBlockProcessNumbered"/>
    <dgm:cxn modelId="{DBD4C4E5-F5EF-4212-939C-016FF5C9329D}" srcId="{AC553E6B-D254-4B89-8886-FBA5BE65B24A}" destId="{8A17BDD7-6B7F-43CD-A3D9-139A0B0C3BE0}" srcOrd="3" destOrd="0" parTransId="{60969141-479F-4F86-BB8A-7F5B2CACBCC2}" sibTransId="{E44316E0-BEA1-4E2D-A353-7F53735C428D}"/>
    <dgm:cxn modelId="{97F34AFC-E905-3741-A6E4-2D79B591F1B6}" type="presOf" srcId="{9E54CB38-55E0-44D9-87AB-9599F38A13F5}" destId="{61936E86-E6E9-B24B-9B4E-3A9CAC59E14B}" srcOrd="1" destOrd="0" presId="urn:microsoft.com/office/officeart/2016/7/layout/LinearBlockProcessNumbered"/>
    <dgm:cxn modelId="{A4247A5C-DC7A-4249-8C9B-0ED9E93C5AA7}" type="presParOf" srcId="{0CE0A0F6-69E5-AA42-9E99-6CB4CD39C407}" destId="{A98D9F20-A8A5-AE4C-B616-82DDB3D8A854}" srcOrd="0" destOrd="0" presId="urn:microsoft.com/office/officeart/2016/7/layout/LinearBlockProcessNumbered"/>
    <dgm:cxn modelId="{BBC7C6DD-E3E9-7444-81E4-A1503865CBA3}" type="presParOf" srcId="{A98D9F20-A8A5-AE4C-B616-82DDB3D8A854}" destId="{0245AEBB-890D-0B41-B6B3-E75852A63ED6}" srcOrd="0" destOrd="0" presId="urn:microsoft.com/office/officeart/2016/7/layout/LinearBlockProcessNumbered"/>
    <dgm:cxn modelId="{54BE5295-85B7-B646-9DAD-93D716F3A7B7}" type="presParOf" srcId="{A98D9F20-A8A5-AE4C-B616-82DDB3D8A854}" destId="{1534EEF9-19FB-664B-AAEC-87FF7C3CE6EF}" srcOrd="1" destOrd="0" presId="urn:microsoft.com/office/officeart/2016/7/layout/LinearBlockProcessNumbered"/>
    <dgm:cxn modelId="{B43BB7BA-76A8-C14B-AD54-4BF1C71F4A30}" type="presParOf" srcId="{A98D9F20-A8A5-AE4C-B616-82DDB3D8A854}" destId="{61936E86-E6E9-B24B-9B4E-3A9CAC59E14B}" srcOrd="2" destOrd="0" presId="urn:microsoft.com/office/officeart/2016/7/layout/LinearBlockProcessNumbered"/>
    <dgm:cxn modelId="{02BC0406-046B-E04D-B771-5346BF494EDE}" type="presParOf" srcId="{0CE0A0F6-69E5-AA42-9E99-6CB4CD39C407}" destId="{8FF9035F-72FA-4B45-BF2F-29FEEA4C69D7}" srcOrd="1" destOrd="0" presId="urn:microsoft.com/office/officeart/2016/7/layout/LinearBlockProcessNumbered"/>
    <dgm:cxn modelId="{EFFE8D40-D01F-B944-BC28-2D466AD7DAAD}" type="presParOf" srcId="{0CE0A0F6-69E5-AA42-9E99-6CB4CD39C407}" destId="{F0BCD0F4-D158-9944-9904-48ACA913D821}" srcOrd="2" destOrd="0" presId="urn:microsoft.com/office/officeart/2016/7/layout/LinearBlockProcessNumbered"/>
    <dgm:cxn modelId="{7A4A057E-307D-2445-9697-4234A8D4F6ED}" type="presParOf" srcId="{F0BCD0F4-D158-9944-9904-48ACA913D821}" destId="{2EDE1720-6DAD-DE46-8C85-F1972CEF279A}" srcOrd="0" destOrd="0" presId="urn:microsoft.com/office/officeart/2016/7/layout/LinearBlockProcessNumbered"/>
    <dgm:cxn modelId="{F99F7B20-F35E-6C4A-8826-C82C83764A85}" type="presParOf" srcId="{F0BCD0F4-D158-9944-9904-48ACA913D821}" destId="{318A40A2-7BC3-A246-A647-95458261AE27}" srcOrd="1" destOrd="0" presId="urn:microsoft.com/office/officeart/2016/7/layout/LinearBlockProcessNumbered"/>
    <dgm:cxn modelId="{6135B63E-D317-0D4A-B37D-7F054E66418A}" type="presParOf" srcId="{F0BCD0F4-D158-9944-9904-48ACA913D821}" destId="{E10520E1-EA6E-1946-9CF3-6EF19881D8D4}" srcOrd="2" destOrd="0" presId="urn:microsoft.com/office/officeart/2016/7/layout/LinearBlockProcessNumbered"/>
    <dgm:cxn modelId="{2086A6FC-5A28-C242-B991-59A69333BAA4}" type="presParOf" srcId="{0CE0A0F6-69E5-AA42-9E99-6CB4CD39C407}" destId="{946D49F3-05EF-DA46-9B90-E3F99E047CB2}" srcOrd="3" destOrd="0" presId="urn:microsoft.com/office/officeart/2016/7/layout/LinearBlockProcessNumbered"/>
    <dgm:cxn modelId="{05CBBB84-B4CA-CF41-B092-129740EE8615}" type="presParOf" srcId="{0CE0A0F6-69E5-AA42-9E99-6CB4CD39C407}" destId="{99D6BDEA-7671-064C-BDE6-937B65F8B568}" srcOrd="4" destOrd="0" presId="urn:microsoft.com/office/officeart/2016/7/layout/LinearBlockProcessNumbered"/>
    <dgm:cxn modelId="{E8DD2318-99CB-3B42-B30A-444D9A4BBF5D}" type="presParOf" srcId="{99D6BDEA-7671-064C-BDE6-937B65F8B568}" destId="{AF506DD0-1AF7-7B48-A2E1-FBD60A50EAC4}" srcOrd="0" destOrd="0" presId="urn:microsoft.com/office/officeart/2016/7/layout/LinearBlockProcessNumbered"/>
    <dgm:cxn modelId="{BECC0159-F19F-4840-AB01-9EF97344EE88}" type="presParOf" srcId="{99D6BDEA-7671-064C-BDE6-937B65F8B568}" destId="{6B1EE7A2-1EDB-C543-AB07-7E119FC8E4E8}" srcOrd="1" destOrd="0" presId="urn:microsoft.com/office/officeart/2016/7/layout/LinearBlockProcessNumbered"/>
    <dgm:cxn modelId="{4FA944FA-A4A3-A34C-B9FE-6C774B73CE3B}" type="presParOf" srcId="{99D6BDEA-7671-064C-BDE6-937B65F8B568}" destId="{B6439223-E95F-7044-B42E-06CABFFD3540}" srcOrd="2" destOrd="0" presId="urn:microsoft.com/office/officeart/2016/7/layout/LinearBlockProcessNumbered"/>
    <dgm:cxn modelId="{3C8111FD-CFFD-BE43-B5BC-F910E44E6629}" type="presParOf" srcId="{0CE0A0F6-69E5-AA42-9E99-6CB4CD39C407}" destId="{0EF278D7-E6B6-904A-AD91-AD299EBA8E92}" srcOrd="5" destOrd="0" presId="urn:microsoft.com/office/officeart/2016/7/layout/LinearBlockProcessNumbered"/>
    <dgm:cxn modelId="{FD497553-B552-7642-9B8D-184B735E0005}" type="presParOf" srcId="{0CE0A0F6-69E5-AA42-9E99-6CB4CD39C407}" destId="{8ED283E1-1C37-CA4A-ADF5-B877CC8839ED}" srcOrd="6" destOrd="0" presId="urn:microsoft.com/office/officeart/2016/7/layout/LinearBlockProcessNumbered"/>
    <dgm:cxn modelId="{43B6007B-ADD9-444A-899B-F2C24B6EE52C}" type="presParOf" srcId="{8ED283E1-1C37-CA4A-ADF5-B877CC8839ED}" destId="{4C78F6DA-6A49-1A4A-8120-B25CD5A4BF17}" srcOrd="0" destOrd="0" presId="urn:microsoft.com/office/officeart/2016/7/layout/LinearBlockProcessNumbered"/>
    <dgm:cxn modelId="{AD1EE830-8EC2-BD44-955B-FD5B10729CFA}" type="presParOf" srcId="{8ED283E1-1C37-CA4A-ADF5-B877CC8839ED}" destId="{DB5C3B25-3F2A-CD48-86A4-BD4F5EE26DA3}" srcOrd="1" destOrd="0" presId="urn:microsoft.com/office/officeart/2016/7/layout/LinearBlockProcessNumbered"/>
    <dgm:cxn modelId="{B4F13C52-1558-F84A-B833-87D832070F65}" type="presParOf" srcId="{8ED283E1-1C37-CA4A-ADF5-B877CC8839ED}" destId="{BF4E7FCA-F141-EA47-9B1F-79651A7EA8D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5AEBB-890D-0B41-B6B3-E75852A63ED6}">
      <dsp:nvSpPr>
        <dsp:cNvPr id="0" name=""/>
        <dsp:cNvSpPr/>
      </dsp:nvSpPr>
      <dsp:spPr>
        <a:xfrm>
          <a:off x="193" y="169622"/>
          <a:ext cx="2336229" cy="2803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0" rIns="23076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Orders of magnitude faster CPU</a:t>
          </a:r>
        </a:p>
      </dsp:txBody>
      <dsp:txXfrm>
        <a:off x="193" y="1291012"/>
        <a:ext cx="2336229" cy="1682085"/>
      </dsp:txXfrm>
    </dsp:sp>
    <dsp:sp modelId="{1534EEF9-19FB-664B-AAEC-87FF7C3CE6EF}">
      <dsp:nvSpPr>
        <dsp:cNvPr id="0" name=""/>
        <dsp:cNvSpPr/>
      </dsp:nvSpPr>
      <dsp:spPr>
        <a:xfrm>
          <a:off x="193" y="169622"/>
          <a:ext cx="2336229" cy="11213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165100" rIns="230768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193" y="169622"/>
        <a:ext cx="2336229" cy="1121390"/>
      </dsp:txXfrm>
    </dsp:sp>
    <dsp:sp modelId="{2EDE1720-6DAD-DE46-8C85-F1972CEF279A}">
      <dsp:nvSpPr>
        <dsp:cNvPr id="0" name=""/>
        <dsp:cNvSpPr/>
      </dsp:nvSpPr>
      <dsp:spPr>
        <a:xfrm>
          <a:off x="2523321" y="169622"/>
          <a:ext cx="2336229" cy="2803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0" rIns="23076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speed IO (Ethernet, Wireless, USB, HDMI, CSI, etc)</a:t>
          </a:r>
        </a:p>
      </dsp:txBody>
      <dsp:txXfrm>
        <a:off x="2523321" y="1291012"/>
        <a:ext cx="2336229" cy="1682085"/>
      </dsp:txXfrm>
    </dsp:sp>
    <dsp:sp modelId="{318A40A2-7BC3-A246-A647-95458261AE27}">
      <dsp:nvSpPr>
        <dsp:cNvPr id="0" name=""/>
        <dsp:cNvSpPr/>
      </dsp:nvSpPr>
      <dsp:spPr>
        <a:xfrm>
          <a:off x="2523321" y="169622"/>
          <a:ext cx="2336229" cy="11213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165100" rIns="230768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523321" y="169622"/>
        <a:ext cx="2336229" cy="1121390"/>
      </dsp:txXfrm>
    </dsp:sp>
    <dsp:sp modelId="{AF506DD0-1AF7-7B48-A2E1-FBD60A50EAC4}">
      <dsp:nvSpPr>
        <dsp:cNvPr id="0" name=""/>
        <dsp:cNvSpPr/>
      </dsp:nvSpPr>
      <dsp:spPr>
        <a:xfrm>
          <a:off x="5046449" y="169622"/>
          <a:ext cx="2336229" cy="28034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0" rIns="23076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 be programmed with a multitude of programming languages</a:t>
          </a:r>
        </a:p>
      </dsp:txBody>
      <dsp:txXfrm>
        <a:off x="5046449" y="1291012"/>
        <a:ext cx="2336229" cy="1682085"/>
      </dsp:txXfrm>
    </dsp:sp>
    <dsp:sp modelId="{6B1EE7A2-1EDB-C543-AB07-7E119FC8E4E8}">
      <dsp:nvSpPr>
        <dsp:cNvPr id="0" name=""/>
        <dsp:cNvSpPr/>
      </dsp:nvSpPr>
      <dsp:spPr>
        <a:xfrm>
          <a:off x="5046449" y="169622"/>
          <a:ext cx="2336229" cy="11213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165100" rIns="230768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046449" y="169622"/>
        <a:ext cx="2336229" cy="1121390"/>
      </dsp:txXfrm>
    </dsp:sp>
    <dsp:sp modelId="{4C78F6DA-6A49-1A4A-8120-B25CD5A4BF17}">
      <dsp:nvSpPr>
        <dsp:cNvPr id="0" name=""/>
        <dsp:cNvSpPr/>
      </dsp:nvSpPr>
      <dsp:spPr>
        <a:xfrm>
          <a:off x="7569577" y="169622"/>
          <a:ext cx="2336229" cy="28034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0" rIns="23076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Command Line Interface (Shell)</a:t>
          </a:r>
        </a:p>
      </dsp:txBody>
      <dsp:txXfrm>
        <a:off x="7569577" y="1291012"/>
        <a:ext cx="2336229" cy="1682085"/>
      </dsp:txXfrm>
    </dsp:sp>
    <dsp:sp modelId="{DB5C3B25-3F2A-CD48-86A4-BD4F5EE26DA3}">
      <dsp:nvSpPr>
        <dsp:cNvPr id="0" name=""/>
        <dsp:cNvSpPr/>
      </dsp:nvSpPr>
      <dsp:spPr>
        <a:xfrm>
          <a:off x="7569577" y="169622"/>
          <a:ext cx="2336229" cy="11213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768" tIns="165100" rIns="230768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7569577" y="169622"/>
        <a:ext cx="2336229" cy="112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vance/IEEE-p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docs/security/authentication/use-public-key-authentication-with-ssh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nscp.net/eng/index.php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45EB-80CF-A44B-A9CF-BCFE36B6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/>
              <a:t>Makerspace Raspberry 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7A73F-983D-144B-B51F-CCAFE9B71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en-US"/>
              <a:t>Workshop 1: The basics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F8BD6-8543-2443-BF1A-7FA60F32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8" y="1108038"/>
            <a:ext cx="514454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6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8486C9-46FC-F946-A7D0-812C7577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300"/>
              <a:t>Python Programming Language Basics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F029A-25E6-9E44-953C-01A6C757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Extremely easy to learn</a:t>
            </a:r>
          </a:p>
          <a:p>
            <a:r>
              <a:rPr lang="en-US" dirty="0"/>
              <a:t>1 line “Hello World” program</a:t>
            </a:r>
          </a:p>
          <a:p>
            <a:pPr lvl="1"/>
            <a:r>
              <a:rPr lang="en-US" dirty="0"/>
              <a:t>print(“Hello world!”)</a:t>
            </a:r>
          </a:p>
          <a:p>
            <a:r>
              <a:rPr lang="en-US" dirty="0"/>
              <a:t>2/3 lines for a complete program to read / write a GPIO</a:t>
            </a:r>
          </a:p>
          <a:p>
            <a:r>
              <a:rPr lang="en-US" dirty="0"/>
              <a:t>Huge amount of easily accessible libraries available to make your life easier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pyserial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2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0CF27A-4F3E-B747-B42F-33D9062F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Python Lesson Files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5462-0019-E242-996D-F0D18906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Available at </a:t>
            </a:r>
            <a:r>
              <a:rPr lang="en-US" dirty="0">
                <a:hlinkClick r:id="rId2"/>
              </a:rPr>
              <a:t>https://github.com/csvance/IEEE-pi</a:t>
            </a:r>
            <a:endParaRPr lang="en-US" dirty="0"/>
          </a:p>
          <a:p>
            <a:r>
              <a:rPr lang="en-US" dirty="0"/>
              <a:t>Run these commands:</a:t>
            </a:r>
          </a:p>
          <a:p>
            <a:pPr lvl="1"/>
            <a:r>
              <a:rPr lang="en-US" dirty="0"/>
              <a:t>cd ~</a:t>
            </a:r>
          </a:p>
          <a:p>
            <a:pPr lvl="1"/>
            <a:r>
              <a:rPr lang="en-US" dirty="0">
                <a:hlinkClick r:id="rId2"/>
              </a:rPr>
              <a:t>git clone https://github.com/csvance/IEEE-pi</a:t>
            </a:r>
            <a:endParaRPr lang="en-US" dirty="0"/>
          </a:p>
          <a:p>
            <a:r>
              <a:rPr lang="en-US" dirty="0"/>
              <a:t>Change directory to the IEEE-pi/python folder</a:t>
            </a:r>
          </a:p>
          <a:p>
            <a:pPr lvl="1"/>
            <a:r>
              <a:rPr lang="en-US" dirty="0"/>
              <a:t>cd ~/IEEE-pi/python</a:t>
            </a:r>
          </a:p>
        </p:txBody>
      </p:sp>
    </p:spTree>
    <p:extLst>
      <p:ext uri="{BB962C8B-B14F-4D97-AF65-F5344CB8AC3E}">
        <p14:creationId xmlns:p14="http://schemas.microsoft.com/office/powerpoint/2010/main" val="367681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48A165-0379-F142-A30A-1511A0C2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CD63-2CA8-774E-B4EC-0239BD88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python3 lesson1_hello.py</a:t>
            </a:r>
          </a:p>
          <a:p>
            <a:pPr lvl="1"/>
            <a:r>
              <a:rPr lang="en-US" dirty="0"/>
              <a:t>You should see “Hello, World!” printed on the screen</a:t>
            </a:r>
          </a:p>
          <a:p>
            <a:r>
              <a:rPr lang="en-US" dirty="0" err="1"/>
              <a:t>nano</a:t>
            </a:r>
            <a:r>
              <a:rPr lang="en-US" dirty="0"/>
              <a:t> lesson1_hello.py</a:t>
            </a:r>
          </a:p>
          <a:p>
            <a:r>
              <a:rPr lang="en-US" dirty="0"/>
              <a:t>Arrow keys move the cursor</a:t>
            </a:r>
          </a:p>
          <a:p>
            <a:r>
              <a:rPr lang="en-US" dirty="0"/>
              <a:t>CTRL+X to quit (gives you a choice to save)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749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F50E-4DBF-C24B-BADE-6A7F1C22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More examples: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8DF97-353A-D64A-B9EF-553968C2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GPIO, PWM, UART</a:t>
            </a:r>
          </a:p>
          <a:p>
            <a:r>
              <a:rPr lang="en-US" sz="2000" dirty="0"/>
              <a:t>Take a look at these files but don’t run them yet</a:t>
            </a:r>
          </a:p>
          <a:p>
            <a:r>
              <a:rPr lang="en-US" sz="2000" dirty="0"/>
              <a:t>lesson1_gpio.py</a:t>
            </a:r>
          </a:p>
          <a:p>
            <a:r>
              <a:rPr lang="en-US" sz="2000" dirty="0"/>
              <a:t>lesson1_pwm.py</a:t>
            </a:r>
          </a:p>
          <a:p>
            <a:r>
              <a:rPr lang="en-US" sz="2000" dirty="0"/>
              <a:t>lesson1_uart_tx.py</a:t>
            </a:r>
          </a:p>
          <a:p>
            <a:r>
              <a:rPr lang="en-US" sz="2000" dirty="0"/>
              <a:t>lesson1_uart_rx.py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650F0-A202-004B-8788-CBFC2D286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6" b="8455"/>
          <a:stretch/>
        </p:blipFill>
        <p:spPr>
          <a:xfrm>
            <a:off x="6844173" y="618518"/>
            <a:ext cx="3959932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9790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44A22-B60A-A044-8711-49E94F4D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Group TASK</a:t>
            </a:r>
          </a:p>
        </p:txBody>
      </p:sp>
      <p:sp useBgFill="1">
        <p:nvSpPr>
          <p:cNvPr id="87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1357-E6EF-114F-80A0-C87CDF0E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Read the file “</a:t>
            </a:r>
            <a:r>
              <a:rPr lang="en-US" dirty="0" err="1"/>
              <a:t>alice.txt</a:t>
            </a:r>
            <a:r>
              <a:rPr lang="en-US" dirty="0"/>
              <a:t>” and send it over UART to the Raspberry Pi connected to the projector.</a:t>
            </a:r>
          </a:p>
          <a:p>
            <a:r>
              <a:rPr lang="en-US" dirty="0"/>
              <a:t>See the lesson1_assignment.py file for a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378569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2A7D45-BBB3-2B4C-BFAD-CAA1C115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Individual TASK</a:t>
            </a:r>
            <a:br>
              <a:rPr lang="en-US" dirty="0"/>
            </a:br>
            <a:r>
              <a:rPr lang="en-US" dirty="0"/>
              <a:t>Mac / Linux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A1FB-C06A-984E-BAA3-2A5BFA88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6" y="1093788"/>
            <a:ext cx="6084711" cy="46974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Download Atom text editor for editing your python code:</a:t>
            </a:r>
          </a:p>
          <a:p>
            <a:pPr lvl="1"/>
            <a:r>
              <a:rPr lang="en-US" dirty="0">
                <a:hlinkClick r:id="rId2"/>
              </a:rPr>
              <a:t>https://atom.io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rsync</a:t>
            </a:r>
            <a:r>
              <a:rPr lang="en-US" dirty="0"/>
              <a:t> to sync your code to the pi</a:t>
            </a:r>
          </a:p>
          <a:p>
            <a:r>
              <a:rPr lang="en-US" dirty="0"/>
              <a:t>cd </a:t>
            </a:r>
            <a:r>
              <a:rPr lang="en-US" dirty="0" err="1"/>
              <a:t>my_code_folder</a:t>
            </a:r>
            <a:endParaRPr lang="en-US" dirty="0"/>
          </a:p>
          <a:p>
            <a:r>
              <a:rPr lang="en-US" dirty="0" err="1"/>
              <a:t>rsync</a:t>
            </a:r>
            <a:r>
              <a:rPr lang="en-US" dirty="0"/>
              <a:t> –</a:t>
            </a:r>
            <a:r>
              <a:rPr lang="en-US" dirty="0" err="1"/>
              <a:t>arv</a:t>
            </a:r>
            <a:r>
              <a:rPr lang="en-US" dirty="0"/>
              <a:t> . </a:t>
            </a:r>
            <a:r>
              <a:rPr lang="en-US" dirty="0" err="1"/>
              <a:t>username@hostname</a:t>
            </a:r>
            <a:r>
              <a:rPr lang="en-US" dirty="0"/>
              <a:t>:/home/username/</a:t>
            </a:r>
          </a:p>
          <a:p>
            <a:r>
              <a:rPr lang="en-US" dirty="0"/>
              <a:t>Setup public key authentication to sync without a password</a:t>
            </a:r>
          </a:p>
          <a:p>
            <a:pPr lvl="1"/>
            <a:r>
              <a:rPr lang="en-US" dirty="0">
                <a:hlinkClick r:id="rId3"/>
              </a:rPr>
              <a:t>https://www.linode.com/docs/security/authentication/use-public-key-authentication-with-ssh/</a:t>
            </a:r>
            <a:endParaRPr lang="en-US" dirty="0"/>
          </a:p>
          <a:p>
            <a:r>
              <a:rPr lang="en-US" dirty="0"/>
              <a:t>Install the “platform-ide-terminal” plugin for atom so you can run </a:t>
            </a:r>
            <a:r>
              <a:rPr lang="en-US" dirty="0" err="1"/>
              <a:t>rsync</a:t>
            </a:r>
            <a:r>
              <a:rPr lang="en-US" dirty="0"/>
              <a:t> inside your atom window</a:t>
            </a:r>
          </a:p>
        </p:txBody>
      </p:sp>
    </p:spTree>
    <p:extLst>
      <p:ext uri="{BB962C8B-B14F-4D97-AF65-F5344CB8AC3E}">
        <p14:creationId xmlns:p14="http://schemas.microsoft.com/office/powerpoint/2010/main" val="362075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2A7D45-BBB3-2B4C-BFAD-CAA1C115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Individual TASK</a:t>
            </a:r>
            <a:br>
              <a:rPr lang="en-US" dirty="0"/>
            </a:br>
            <a:r>
              <a:rPr lang="en-US" dirty="0"/>
              <a:t>Windows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A1FB-C06A-984E-BAA3-2A5BFA88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6" y="1093788"/>
            <a:ext cx="6084711" cy="4697413"/>
          </a:xfrm>
        </p:spPr>
        <p:txBody>
          <a:bodyPr>
            <a:normAutofit/>
          </a:bodyPr>
          <a:lstStyle/>
          <a:p>
            <a:r>
              <a:rPr lang="en-US" dirty="0"/>
              <a:t>Download Atom text editor for editing your python code:</a:t>
            </a:r>
          </a:p>
          <a:p>
            <a:pPr lvl="1"/>
            <a:r>
              <a:rPr lang="en-US" dirty="0">
                <a:hlinkClick r:id="rId2"/>
              </a:rPr>
              <a:t>https://atom.io</a:t>
            </a:r>
            <a:endParaRPr lang="en-US" dirty="0"/>
          </a:p>
          <a:p>
            <a:r>
              <a:rPr lang="en-US" dirty="0"/>
              <a:t>Download an SFTP client to copy your code to the Pi</a:t>
            </a:r>
          </a:p>
          <a:p>
            <a:pPr lvl="1"/>
            <a:r>
              <a:rPr lang="en-US" dirty="0">
                <a:hlinkClick r:id="rId3"/>
              </a:rPr>
              <a:t>https://winscp.net/eng/index.php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0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7D5FF-E316-624C-9315-8774E892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What is the PI (3B)?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9BBC3F3-BA73-4E55-93BE-C36C09F4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Single Board Computer</a:t>
            </a:r>
          </a:p>
          <a:p>
            <a:r>
              <a:rPr lang="en-US" sz="2000"/>
              <a:t>Inexpensive – $30</a:t>
            </a:r>
          </a:p>
          <a:p>
            <a:r>
              <a:rPr lang="en-US" sz="2000"/>
              <a:t>Runs Linux (Raspbian / Ubuntu)</a:t>
            </a:r>
          </a:p>
          <a:p>
            <a:r>
              <a:rPr lang="en-US" sz="2000"/>
              <a:t>Quad core 1.2 GHZ SoC, 1GB RAM</a:t>
            </a:r>
          </a:p>
          <a:p>
            <a:endParaRPr lang="en-US" sz="2000" dirty="0"/>
          </a:p>
        </p:txBody>
      </p:sp>
      <p:pic>
        <p:nvPicPr>
          <p:cNvPr id="8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6594F137-1814-A545-AAC3-AFE84545E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9133"/>
            <a:ext cx="5456279" cy="361478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1790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4EC6-A50E-3544-A26E-D2C35FEF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make with a pi?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CF0A91-7500-6944-BEA2-46DBA1D61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713" y="2875757"/>
            <a:ext cx="3175000" cy="23749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2BAF3-E1AD-0946-9669-FEEB85EBBD2B}"/>
              </a:ext>
            </a:extLst>
          </p:cNvPr>
          <p:cNvSpPr txBox="1"/>
          <p:nvPr/>
        </p:nvSpPr>
        <p:spPr>
          <a:xfrm>
            <a:off x="4643438" y="2301756"/>
            <a:ext cx="17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Camera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70D46-6250-1344-9852-371F36AD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109119"/>
            <a:ext cx="1908175" cy="190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2EBC35-0C55-CB44-A9CF-95D1F9ED8E42}"/>
              </a:ext>
            </a:extLst>
          </p:cNvPr>
          <p:cNvSpPr txBox="1"/>
          <p:nvPr/>
        </p:nvSpPr>
        <p:spPr>
          <a:xfrm>
            <a:off x="675593" y="2301756"/>
            <a:ext cx="30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Autonomous Robots and Drones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0E40-718F-ED4B-9196-B52E5FD5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44" y="2901951"/>
            <a:ext cx="2539244" cy="2103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FF4E3-3DB7-9C4F-9E66-48BB0F55861B}"/>
              </a:ext>
            </a:extLst>
          </p:cNvPr>
          <p:cNvSpPr txBox="1"/>
          <p:nvPr/>
        </p:nvSpPr>
        <p:spPr>
          <a:xfrm>
            <a:off x="8521536" y="2361287"/>
            <a:ext cx="22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Retro Gaming 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7AD03-B844-7842-A33A-107674808E39}"/>
              </a:ext>
            </a:extLst>
          </p:cNvPr>
          <p:cNvSpPr txBox="1"/>
          <p:nvPr/>
        </p:nvSpPr>
        <p:spPr>
          <a:xfrm>
            <a:off x="4643438" y="5844660"/>
            <a:ext cx="163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427544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2627-5918-3440-9DA7-E3D2F63B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Differences from Arduino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923522-F133-48FB-BD92-EF7432EF8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107670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697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0B785-A3CA-7947-A2D0-26FCCFB6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78B9-3303-FA47-AAD8-AD8BE8FA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For many tasks on the Pi, it is necessary to know your way around command line</a:t>
            </a:r>
          </a:p>
          <a:p>
            <a:r>
              <a:rPr lang="en-US" sz="2000" b="1" dirty="0"/>
              <a:t>CASE SENSITIVE!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04379B-41BF-B64C-A0E7-9B1A32C6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6876"/>
            <a:ext cx="5456279" cy="35192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3383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E5C866-6388-864F-BC42-D20A22E2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REMOTE Login to the PI Over SSH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A2A42-9DF1-EA49-9437-859E210E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Windows Users:</a:t>
            </a:r>
          </a:p>
          <a:p>
            <a:pPr lvl="1"/>
            <a:r>
              <a:rPr lang="en-US" dirty="0">
                <a:hlinkClick r:id="rId2"/>
              </a:rPr>
              <a:t>https://www.chiark.greenend.org.uk/~sgtatham/putty/latest.html</a:t>
            </a:r>
            <a:endParaRPr lang="en-US" dirty="0"/>
          </a:p>
          <a:p>
            <a:pPr lvl="1"/>
            <a:r>
              <a:rPr lang="en-US" dirty="0"/>
              <a:t>Hostname: 172.25.131.14</a:t>
            </a:r>
          </a:p>
          <a:p>
            <a:r>
              <a:rPr lang="en-US" dirty="0"/>
              <a:t>Linux &amp; Mac Users: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username@172.25.131.14</a:t>
            </a:r>
          </a:p>
          <a:p>
            <a:r>
              <a:rPr lang="en-US" dirty="0"/>
              <a:t>Username: &lt;TBD&gt;</a:t>
            </a:r>
          </a:p>
          <a:p>
            <a:r>
              <a:rPr lang="en-US" dirty="0"/>
              <a:t>Password: &lt;TBD&gt;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6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1706FB-B4CB-8044-AA59-7B60E550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B9528-D76E-2746-A054-C18BCAE2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 err="1"/>
              <a:t>pwd</a:t>
            </a:r>
            <a:r>
              <a:rPr lang="en-US" dirty="0"/>
              <a:t> – Print the current working directory, or what folder the shell is in</a:t>
            </a:r>
          </a:p>
          <a:p>
            <a:r>
              <a:rPr lang="en-US" dirty="0"/>
              <a:t>ls – List the current directory contents (show what is in the folder)</a:t>
            </a:r>
          </a:p>
          <a:p>
            <a:pPr lvl="1"/>
            <a:r>
              <a:rPr lang="en-US" dirty="0"/>
              <a:t>Try ls –lash </a:t>
            </a:r>
          </a:p>
          <a:p>
            <a:r>
              <a:rPr lang="en-US" dirty="0" err="1"/>
              <a:t>mkdir</a:t>
            </a:r>
            <a:r>
              <a:rPr lang="en-US" dirty="0"/>
              <a:t> – Create a new directory</a:t>
            </a:r>
          </a:p>
          <a:p>
            <a:pPr lvl="1"/>
            <a:r>
              <a:rPr lang="en-US" dirty="0"/>
              <a:t>Try </a:t>
            </a:r>
            <a:r>
              <a:rPr lang="en-US" dirty="0" err="1"/>
              <a:t>mkdir</a:t>
            </a:r>
            <a:r>
              <a:rPr lang="en-US" dirty="0"/>
              <a:t> stuff</a:t>
            </a:r>
          </a:p>
          <a:p>
            <a:r>
              <a:rPr lang="en-US" dirty="0"/>
              <a:t>cd – Change directory (folder)</a:t>
            </a:r>
          </a:p>
          <a:p>
            <a:pPr lvl="1"/>
            <a:r>
              <a:rPr lang="en-US" dirty="0"/>
              <a:t>cd stuff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1471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A9EC86-5CCC-0F4A-8C22-8EC23BD4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Move / Copy /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FA92-CFAF-2145-BAA3-CF2DAC4D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mv – moves a file or directory from a source to a destination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mv source </a:t>
            </a:r>
            <a:r>
              <a:rPr lang="en-US" sz="1700" err="1"/>
              <a:t>dest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 err="1"/>
              <a:t>cp</a:t>
            </a:r>
            <a:r>
              <a:rPr lang="en-US" sz="1700"/>
              <a:t> – Copies a file or directory from a source to a destination</a:t>
            </a:r>
          </a:p>
          <a:p>
            <a:pPr lvl="1">
              <a:lnSpc>
                <a:spcPct val="110000"/>
              </a:lnSpc>
            </a:pPr>
            <a:r>
              <a:rPr lang="en-US" sz="1700" err="1"/>
              <a:t>cp</a:t>
            </a:r>
            <a:r>
              <a:rPr lang="en-US" sz="1700"/>
              <a:t> </a:t>
            </a:r>
            <a:r>
              <a:rPr lang="en-US" sz="1700" err="1"/>
              <a:t>sourceFile</a:t>
            </a:r>
            <a:r>
              <a:rPr lang="en-US" sz="1700"/>
              <a:t> </a:t>
            </a:r>
            <a:r>
              <a:rPr lang="en-US" sz="1700" err="1"/>
              <a:t>destFile</a:t>
            </a:r>
            <a:endParaRPr lang="en-US" sz="1700"/>
          </a:p>
          <a:p>
            <a:pPr lvl="1">
              <a:lnSpc>
                <a:spcPct val="110000"/>
              </a:lnSpc>
            </a:pPr>
            <a:r>
              <a:rPr lang="en-US" sz="1700" err="1"/>
              <a:t>cp</a:t>
            </a:r>
            <a:r>
              <a:rPr lang="en-US" sz="1700"/>
              <a:t> –r </a:t>
            </a:r>
            <a:r>
              <a:rPr lang="en-US" sz="1700" err="1"/>
              <a:t>sourceDirectory</a:t>
            </a:r>
            <a:r>
              <a:rPr lang="en-US" sz="1700"/>
              <a:t> </a:t>
            </a:r>
            <a:r>
              <a:rPr lang="en-US" sz="1700" err="1"/>
              <a:t>destDirectory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 err="1"/>
              <a:t>rm</a:t>
            </a:r>
            <a:r>
              <a:rPr lang="en-US" sz="1700"/>
              <a:t> – Remove a file or directory</a:t>
            </a:r>
          </a:p>
          <a:p>
            <a:pPr lvl="1">
              <a:lnSpc>
                <a:spcPct val="110000"/>
              </a:lnSpc>
            </a:pPr>
            <a:r>
              <a:rPr lang="en-US" sz="1700" err="1"/>
              <a:t>rm</a:t>
            </a:r>
            <a:r>
              <a:rPr lang="en-US" sz="1700"/>
              <a:t> filename</a:t>
            </a:r>
          </a:p>
          <a:p>
            <a:pPr lvl="1">
              <a:lnSpc>
                <a:spcPct val="110000"/>
              </a:lnSpc>
            </a:pPr>
            <a:r>
              <a:rPr lang="en-US" sz="1700" err="1"/>
              <a:t>rm</a:t>
            </a:r>
            <a:r>
              <a:rPr lang="en-US" sz="1700"/>
              <a:t> –r </a:t>
            </a:r>
            <a:r>
              <a:rPr lang="en-US" sz="1700" err="1"/>
              <a:t>directoryName</a:t>
            </a:r>
            <a:endParaRPr lang="en-US" sz="1700"/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427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A9EC86-5CCC-0F4A-8C22-8EC23BD4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FA92-CFAF-2145-BAA3-CF2DAC4D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username@hostname</a:t>
            </a:r>
            <a:r>
              <a:rPr lang="en-US" dirty="0"/>
              <a:t> – Login to a remote terminal over the network</a:t>
            </a:r>
          </a:p>
          <a:p>
            <a:r>
              <a:rPr lang="en-US" dirty="0"/>
              <a:t>exit – ends the current shell session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86463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1270</TotalTime>
  <Words>644</Words>
  <Application>Microsoft Macintosh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Makerspace Raspberry PI</vt:lpstr>
      <vt:lpstr>What is the PI (3B)?</vt:lpstr>
      <vt:lpstr>What can you make with a pi?</vt:lpstr>
      <vt:lpstr>Differences from Arduino</vt:lpstr>
      <vt:lpstr>Command Line</vt:lpstr>
      <vt:lpstr>REMOTE Login to the PI Over SSH</vt:lpstr>
      <vt:lpstr>Navigation</vt:lpstr>
      <vt:lpstr>Move / Copy / Delete</vt:lpstr>
      <vt:lpstr>Session</vt:lpstr>
      <vt:lpstr>Python Programming Language Basics</vt:lpstr>
      <vt:lpstr>Python Lesson Files</vt:lpstr>
      <vt:lpstr>Hello World</vt:lpstr>
      <vt:lpstr>More examples: IO</vt:lpstr>
      <vt:lpstr>Group TASK</vt:lpstr>
      <vt:lpstr>Individual TASK Mac / Linux</vt:lpstr>
      <vt:lpstr>Individual TASK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Vance, Carroll S</dc:creator>
  <cp:lastModifiedBy>Vance, Carroll S</cp:lastModifiedBy>
  <cp:revision>53</cp:revision>
  <dcterms:created xsi:type="dcterms:W3CDTF">2019-01-18T16:58:57Z</dcterms:created>
  <dcterms:modified xsi:type="dcterms:W3CDTF">2019-01-26T19:04:55Z</dcterms:modified>
</cp:coreProperties>
</file>